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71" r:id="rId5"/>
    <p:sldId id="265" r:id="rId6"/>
    <p:sldId id="269" r:id="rId7"/>
    <p:sldId id="267" r:id="rId8"/>
    <p:sldId id="259" r:id="rId9"/>
    <p:sldId id="270" r:id="rId10"/>
    <p:sldId id="260" r:id="rId11"/>
    <p:sldId id="266" r:id="rId12"/>
    <p:sldId id="268" r:id="rId13"/>
    <p:sldId id="261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2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5EB9-AA85-4355-9A38-23A1F5C976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1421-A955-4F19-9E08-DCCDD43D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Delaware Economic Impact of Offshore Wind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David T. Stevenson</a:t>
            </a:r>
          </a:p>
          <a:p>
            <a:r>
              <a:rPr lang="en-US" dirty="0" smtClean="0"/>
              <a:t>Director, Center for Energy &amp; Environment</a:t>
            </a:r>
          </a:p>
          <a:p>
            <a:r>
              <a:rPr lang="en-US" dirty="0" smtClean="0"/>
              <a:t>Caesar Rodney Institute</a:t>
            </a:r>
          </a:p>
          <a:p>
            <a:r>
              <a:rPr lang="en-US" dirty="0" smtClean="0"/>
              <a:t>9/8/2022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 of a </a:t>
            </a:r>
            <a:r>
              <a:rPr lang="en-US" smtClean="0"/>
              <a:t>DE subsidized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UD/DNREC suggest DE mandate an 800 MW project similar to Skipjack 2</a:t>
            </a:r>
          </a:p>
          <a:p>
            <a:r>
              <a:rPr lang="en-US" dirty="0" smtClean="0"/>
              <a:t>Creates about 857 temporary construction jobs, 25 permanent jobs</a:t>
            </a:r>
          </a:p>
          <a:p>
            <a:r>
              <a:rPr lang="en-US" dirty="0"/>
              <a:t>Possible </a:t>
            </a:r>
            <a:r>
              <a:rPr lang="en-US" dirty="0" smtClean="0"/>
              <a:t>2,500 </a:t>
            </a:r>
            <a:r>
              <a:rPr lang="en-US" dirty="0"/>
              <a:t>lost permanent jobs from </a:t>
            </a:r>
            <a:r>
              <a:rPr lang="en-US" dirty="0" smtClean="0"/>
              <a:t>$400 million higher </a:t>
            </a:r>
            <a:r>
              <a:rPr lang="en-US" dirty="0"/>
              <a:t>electric rates</a:t>
            </a:r>
          </a:p>
          <a:p>
            <a:r>
              <a:rPr lang="en-US" dirty="0" smtClean="0"/>
              <a:t>The UD study suggests electric rates would be similar to existing power plants</a:t>
            </a:r>
          </a:p>
          <a:p>
            <a:r>
              <a:rPr lang="en-US" dirty="0" smtClean="0"/>
              <a:t>Study only </a:t>
            </a:r>
            <a:r>
              <a:rPr lang="en-US" dirty="0" smtClean="0"/>
              <a:t>considers first year cost ignoring 2% to 3%/year escalator, and Maryland project first year costs given in 2012 dollars</a:t>
            </a:r>
          </a:p>
          <a:p>
            <a:r>
              <a:rPr lang="en-US" dirty="0" smtClean="0"/>
              <a:t>Residential electric rates may rise $</a:t>
            </a:r>
            <a:r>
              <a:rPr lang="en-US" dirty="0" smtClean="0"/>
              <a:t>423/year</a:t>
            </a:r>
            <a:r>
              <a:rPr lang="en-US" dirty="0" smtClean="0"/>
              <a:t>, up to tens of thousands for some </a:t>
            </a:r>
            <a:r>
              <a:rPr lang="en-US" dirty="0" smtClean="0"/>
              <a:t>businesses </a:t>
            </a:r>
            <a:r>
              <a:rPr lang="en-US" sz="1700" dirty="0" smtClean="0"/>
              <a:t>(2.9 Billion kilowatt-hours/year x $0.137/KWh premium cost of Skipjack 2)/ 11.3 billion KWh DE electric demand = $.036/KWh electric bill premium X 11,750 KWh/year residential usage = $423/year)</a:t>
            </a:r>
            <a:endParaRPr lang="en-US" sz="17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not a done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Delaware can deny permits to bring power ashore effectively stopping the projects</a:t>
            </a:r>
          </a:p>
          <a:p>
            <a:r>
              <a:rPr lang="en-US" dirty="0"/>
              <a:t>Federal project approvals have been met with </a:t>
            </a:r>
            <a:r>
              <a:rPr lang="en-US" dirty="0" smtClean="0"/>
              <a:t>numerous likely </a:t>
            </a:r>
            <a:r>
              <a:rPr lang="en-US" dirty="0"/>
              <a:t>successful </a:t>
            </a:r>
            <a:r>
              <a:rPr lang="en-US" dirty="0" smtClean="0"/>
              <a:t>lawsuits with 5 lawsuits filed against the first approved project</a:t>
            </a:r>
          </a:p>
          <a:p>
            <a:r>
              <a:rPr lang="en-US" dirty="0" smtClean="0"/>
              <a:t>Fenwick Island and </a:t>
            </a:r>
            <a:r>
              <a:rPr lang="en-US" dirty="0" smtClean="0"/>
              <a:t>four </a:t>
            </a:r>
            <a:r>
              <a:rPr lang="en-US" dirty="0" smtClean="0"/>
              <a:t>HOAs have passed resolutions seeking to create a 30 mile exclusion zone similar to NY and NC, more beach communities may do the same</a:t>
            </a:r>
          </a:p>
          <a:p>
            <a:r>
              <a:rPr lang="en-US" dirty="0" smtClean="0"/>
              <a:t>While there is no current federal law allowing a swap for lease areas </a:t>
            </a:r>
            <a:r>
              <a:rPr lang="en-US" dirty="0" smtClean="0"/>
              <a:t>farther </a:t>
            </a:r>
            <a:r>
              <a:rPr lang="en-US" dirty="0" smtClean="0"/>
              <a:t>offshore, laws can be changed and leases 30 miles out will be available in the next year</a:t>
            </a:r>
          </a:p>
        </p:txBody>
      </p:sp>
    </p:spTree>
    <p:extLst>
      <p:ext uri="{BB962C8B-B14F-4D97-AF65-F5344CB8AC3E}">
        <p14:creationId xmlns:p14="http://schemas.microsoft.com/office/powerpoint/2010/main" val="24582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Nighttime flashing lights will be mitigated – The proposed adoption of Aircraft Lighting Detection Systems promise comes with a qualifier, “if commercially reasonable”.  What is reasonable?  Navigation lighting will still be visible</a:t>
            </a:r>
          </a:p>
          <a:p>
            <a:r>
              <a:rPr lang="en-US" dirty="0" smtClean="0"/>
              <a:t>A Block Island, RI study of much smaller turbines showed tourism growth after turbines installed – The study only looked at Airbnb rentals from 2017 after installation compared to 2014 and found 19% growth.  Airbnb reports a global increase of 400% over that time period.  No 2015/16 data included to show a possible growth trend, no interviews with renters to determine offshore wind impact, and no other rental pathways considered. This is an unreliable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8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DE economic benefits from currently planned offshore wind will be incidental jobs</a:t>
            </a:r>
          </a:p>
          <a:p>
            <a:r>
              <a:rPr lang="en-US" dirty="0" smtClean="0"/>
              <a:t>There are better alternatives to achieve state environmental </a:t>
            </a:r>
            <a:r>
              <a:rPr lang="en-US" dirty="0" smtClean="0"/>
              <a:t>objectives such as solar, onshore wind, advanced nuclear, and carbon capture</a:t>
            </a:r>
            <a:endParaRPr lang="en-US" dirty="0" smtClean="0"/>
          </a:p>
          <a:p>
            <a:r>
              <a:rPr lang="en-US" dirty="0" smtClean="0"/>
              <a:t>DE faces a very high risk from lost tourism, significantly higher electric rates to cover transmission upgrades and a Delaware supported project, being a dumping ground for old turbines, and unknown environmental impacts</a:t>
            </a:r>
          </a:p>
          <a:p>
            <a:r>
              <a:rPr lang="en-US" dirty="0" smtClean="0"/>
              <a:t>Offshore wind is a bad idea for DE and requires active opposition by beach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boem.gov/sites/default/files/images/Delaware%20Lease%20A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1" y="331076"/>
            <a:ext cx="7930055" cy="56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779" y="6195848"/>
            <a:ext cx="1338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Skip Jack 1&amp; 2 = 966 MW, Garden State =1,200 MW, Total of 180 turbines as close as 13 miles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49893" y="2353582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miles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69724" y="2538248"/>
            <a:ext cx="599090" cy="15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24703" y="2538248"/>
            <a:ext cx="488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26" y="126124"/>
            <a:ext cx="9547679" cy="5880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1669" y="6006662"/>
            <a:ext cx="699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 Wind visualization at 12.5 miles off Ocean City, MD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94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wind project </a:t>
            </a:r>
            <a:r>
              <a:rPr lang="en-US" dirty="0" smtClean="0"/>
              <a:t>at night</a:t>
            </a:r>
            <a:endParaRPr lang="en-US" dirty="0"/>
          </a:p>
        </p:txBody>
      </p:sp>
      <p:pic>
        <p:nvPicPr>
          <p:cNvPr id="4" name="Flashing red lights from wind turbines seen every night for dozens of mile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4088" y="1418897"/>
            <a:ext cx="7742237" cy="3704896"/>
          </a:xfrm>
        </p:spPr>
      </p:pic>
      <p:sp>
        <p:nvSpPr>
          <p:cNvPr id="3" name="TextBox 2"/>
          <p:cNvSpPr txBox="1"/>
          <p:nvPr/>
        </p:nvSpPr>
        <p:spPr>
          <a:xfrm>
            <a:off x="3941380" y="5992899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Iowa project “visible for dozens of miles”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822" y="1702676"/>
            <a:ext cx="10168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All the economic benefits of the Skipjack &amp; Garden State projects are promised to MD &amp; NJ as their electric customers will average $1.2 billion a year in electric premium subsidies for 20 years</a:t>
            </a:r>
          </a:p>
          <a:p>
            <a:endParaRPr lang="en-US" sz="3600" dirty="0"/>
          </a:p>
          <a:p>
            <a:r>
              <a:rPr lang="en-US" sz="3600" dirty="0" smtClean="0"/>
              <a:t>Delaware will only see incidental job gains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68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Federal Environmental Statement on the Viewshed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The presence of offshore turbines would change perception of ocean scenes from natural and undeveloped to developed, and would be an unavoidable presence in views from the coastline </a:t>
            </a:r>
            <a:r>
              <a:rPr lang="en-US" i="1" dirty="0" smtClean="0"/>
              <a:t>(dominating) </a:t>
            </a:r>
            <a:r>
              <a:rPr lang="en-US" i="1" dirty="0"/>
              <a:t>the view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Two different consultants to the Maryland Public Service Commission noted offshore wind would simply replace onshore wind &amp; solar</a:t>
            </a:r>
          </a:p>
          <a:p>
            <a:r>
              <a:rPr lang="en-US" dirty="0" smtClean="0"/>
              <a:t>The US Energy Information Agency forecasts a 2027 lifetime cost of offshore wind at $136.51/MWh, solar at $36.49, onshore wind at $40.23.  Advanced nuclear power &amp; carbon capture are also viable alternatives at lower cost. In 2021 wholesale rates averaged $30/MWh</a:t>
            </a:r>
            <a:endParaRPr lang="en-US" dirty="0"/>
          </a:p>
          <a:p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4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Major Environmental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Blades on each turbine cover 8 football fields with tips moving up to 180 MPH and will kill birds including the Endangered Red Knot, and Piping Plovers, and possibly endangered Monarch Butterflies and other migratory birds</a:t>
            </a:r>
          </a:p>
          <a:p>
            <a:r>
              <a:rPr lang="en-US" dirty="0" smtClean="0"/>
              <a:t>Operational noise will likely exceed NOAA Level B marine mammal harassment levels by thousands of times impacting several endangered whale </a:t>
            </a:r>
            <a:r>
              <a:rPr lang="en-US" dirty="0" smtClean="0"/>
              <a:t>species – there is no existing comparable turbine</a:t>
            </a:r>
            <a:endParaRPr lang="en-US" dirty="0" smtClean="0"/>
          </a:p>
          <a:p>
            <a:r>
              <a:rPr lang="en-US" dirty="0" smtClean="0"/>
              <a:t>The projects are built atop the Carl N Shuster Jr. Horseshoe Crab Sanctuary with no testing of the impacts</a:t>
            </a:r>
          </a:p>
          <a:p>
            <a:r>
              <a:rPr lang="en-US" dirty="0" smtClean="0"/>
              <a:t>Boat collisions will increase while Coast Guard search &amp; rescue operations will be hampered potentially leading to </a:t>
            </a:r>
            <a:r>
              <a:rPr lang="en-US" dirty="0" smtClean="0"/>
              <a:t>deaths - BOEM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Negative Economic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North Carolina State University study shows 38% of renters will not return to a beach with visible turbines, 54% when shown nighttime views</a:t>
            </a:r>
          </a:p>
          <a:p>
            <a:r>
              <a:rPr lang="en-US" dirty="0" smtClean="0"/>
              <a:t>That’s $0.5 to $1 billion lost beach economy revenue per year</a:t>
            </a:r>
          </a:p>
          <a:p>
            <a:r>
              <a:rPr lang="en-US" dirty="0" smtClean="0"/>
              <a:t>That equals 3,750 to 9,500 permanent job losses (think pandemic)</a:t>
            </a:r>
          </a:p>
          <a:p>
            <a:r>
              <a:rPr lang="en-US" dirty="0" smtClean="0"/>
              <a:t>Old turbines may wind up in Delaware landfills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8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Delaware Visual Impact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Shows equal negative &amp; positive comments at 15 miles with 579’ turbines</a:t>
            </a:r>
          </a:p>
          <a:p>
            <a:r>
              <a:rPr lang="en-US" dirty="0" smtClean="0"/>
              <a:t>However, 938’ turbines are equivalent to survey results at 10 miles with 29% negative, 10% positive, yielding a net negative 19%</a:t>
            </a:r>
          </a:p>
          <a:p>
            <a:r>
              <a:rPr lang="en-US" dirty="0" smtClean="0"/>
              <a:t>Nighttime views were shown but no data reported</a:t>
            </a:r>
          </a:p>
          <a:p>
            <a:r>
              <a:rPr lang="en-US" dirty="0"/>
              <a:t>Lost tourism will likely lower property </a:t>
            </a:r>
            <a:r>
              <a:rPr lang="en-US" dirty="0" smtClean="0"/>
              <a:t>values, but no data or impact forecast reported</a:t>
            </a:r>
          </a:p>
          <a:p>
            <a:r>
              <a:rPr lang="en-US" dirty="0"/>
              <a:t>One of the </a:t>
            </a:r>
            <a:r>
              <a:rPr lang="en-US" dirty="0" smtClean="0"/>
              <a:t>two authors of the study has </a:t>
            </a:r>
            <a:r>
              <a:rPr lang="en-US" dirty="0"/>
              <a:t>stated the study is no longer applicable because of the increase in turbine </a:t>
            </a:r>
            <a:r>
              <a:rPr lang="en-US" dirty="0" smtClean="0"/>
              <a:t>size (March 2021 Delaware Today Magazine interview)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42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01B1B1E302B47A8A10352A49AE486" ma:contentTypeVersion="14" ma:contentTypeDescription="Create a new document." ma:contentTypeScope="" ma:versionID="b5de24df05d9077366c3aa1fef3b0314">
  <xsd:schema xmlns:xsd="http://www.w3.org/2001/XMLSchema" xmlns:xs="http://www.w3.org/2001/XMLSchema" xmlns:p="http://schemas.microsoft.com/office/2006/metadata/properties" xmlns:ns2="931c078c-f460-4e10-96fa-c3d0e79a754c" xmlns:ns3="0929e594-2e25-47db-ba66-6b67dda02c85" targetNamespace="http://schemas.microsoft.com/office/2006/metadata/properties" ma:root="true" ma:fieldsID="f567ffc661d5588a19598d712989483b" ns2:_="" ns3:_="">
    <xsd:import namespace="931c078c-f460-4e10-96fa-c3d0e79a754c"/>
    <xsd:import namespace="0929e594-2e25-47db-ba66-6b67dda02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c078c-f460-4e10-96fa-c3d0e79a7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fc7c0be-9392-4650-862b-6d3430e344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9e594-2e25-47db-ba66-6b67dda02c8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359e8a-4f40-47b6-ba3f-e2376e780959}" ma:internalName="TaxCatchAll" ma:showField="CatchAllData" ma:web="0929e594-2e25-47db-ba66-6b67dda02c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0BE5BB-9EA2-4943-9D46-F66E183ED691}"/>
</file>

<file path=customXml/itemProps2.xml><?xml version="1.0" encoding="utf-8"?>
<ds:datastoreItem xmlns:ds="http://schemas.openxmlformats.org/officeDocument/2006/customXml" ds:itemID="{5AD15D75-2E53-44DB-93BF-1B8115044843}"/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936</Words>
  <Application>Microsoft Office PowerPoint</Application>
  <PresentationFormat>Widescreen</PresentationFormat>
  <Paragraphs>58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Delaware Economic Impact of Offshore Wind </vt:lpstr>
      <vt:lpstr>PowerPoint Presentation</vt:lpstr>
      <vt:lpstr>PowerPoint Presentation</vt:lpstr>
      <vt:lpstr>Industrial wind project at night</vt:lpstr>
      <vt:lpstr>PowerPoint Presentation</vt:lpstr>
      <vt:lpstr>Federal Environmental Statement on the Viewshed</vt:lpstr>
      <vt:lpstr>Potential Major Environmental Damage</vt:lpstr>
      <vt:lpstr>Delaware Negative Economic Impacts</vt:lpstr>
      <vt:lpstr>University of Delaware Visual Impact Study</vt:lpstr>
      <vt:lpstr>Economic impact of a DE subsidized project</vt:lpstr>
      <vt:lpstr>This is not a done deal</vt:lpstr>
      <vt:lpstr>Correcting myths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Delaware Economic Impact of Offshore Wind</dc:title>
  <dc:creator>David Stevenson</dc:creator>
  <cp:lastModifiedBy>David Stevenson</cp:lastModifiedBy>
  <cp:revision>60</cp:revision>
  <cp:lastPrinted>2022-05-02T15:15:04Z</cp:lastPrinted>
  <dcterms:created xsi:type="dcterms:W3CDTF">2022-04-18T13:50:19Z</dcterms:created>
  <dcterms:modified xsi:type="dcterms:W3CDTF">2022-09-09T15:30:25Z</dcterms:modified>
</cp:coreProperties>
</file>